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257" r:id="rId2"/>
    <p:sldId id="258" r:id="rId3"/>
    <p:sldId id="259" r:id="rId4"/>
    <p:sldId id="260" r:id="rId5"/>
    <p:sldId id="309" r:id="rId6"/>
    <p:sldId id="262" r:id="rId7"/>
    <p:sldId id="268" r:id="rId8"/>
    <p:sldId id="272" r:id="rId9"/>
    <p:sldId id="273" r:id="rId10"/>
    <p:sldId id="274" r:id="rId11"/>
    <p:sldId id="275" r:id="rId12"/>
    <p:sldId id="276" r:id="rId13"/>
    <p:sldId id="277" r:id="rId14"/>
    <p:sldId id="278" r:id="rId15"/>
    <p:sldId id="279" r:id="rId16"/>
    <p:sldId id="280" r:id="rId17"/>
    <p:sldId id="281" r:id="rId18"/>
    <p:sldId id="310" r:id="rId19"/>
    <p:sldId id="311" r:id="rId20"/>
    <p:sldId id="312" r:id="rId21"/>
    <p:sldId id="313" r:id="rId22"/>
    <p:sldId id="282" r:id="rId23"/>
    <p:sldId id="284" r:id="rId24"/>
    <p:sldId id="261" r:id="rId25"/>
    <p:sldId id="314" r:id="rId26"/>
    <p:sldId id="315" r:id="rId27"/>
    <p:sldId id="291" r:id="rId28"/>
    <p:sldId id="307" r:id="rId29"/>
    <p:sldId id="294" r:id="rId30"/>
    <p:sldId id="295" r:id="rId31"/>
    <p:sldId id="296" r:id="rId32"/>
    <p:sldId id="297" r:id="rId33"/>
    <p:sldId id="298" r:id="rId34"/>
    <p:sldId id="299" r:id="rId35"/>
    <p:sldId id="300" r:id="rId36"/>
    <p:sldId id="290" r:id="rId37"/>
    <p:sldId id="289" r:id="rId38"/>
    <p:sldId id="316" r:id="rId39"/>
    <p:sldId id="317" r:id="rId40"/>
    <p:sldId id="301" r:id="rId41"/>
    <p:sldId id="318" r:id="rId42"/>
    <p:sldId id="320" r:id="rId43"/>
    <p:sldId id="319" r:id="rId44"/>
    <p:sldId id="321" r:id="rId45"/>
    <p:sldId id="322" r:id="rId46"/>
    <p:sldId id="292" r:id="rId47"/>
    <p:sldId id="308" r:id="rId48"/>
    <p:sldId id="323" r:id="rId49"/>
    <p:sldId id="324" r:id="rId50"/>
    <p:sldId id="325" r:id="rId51"/>
    <p:sldId id="326" r:id="rId52"/>
    <p:sldId id="327" r:id="rId53"/>
    <p:sldId id="328" r:id="rId54"/>
    <p:sldId id="329" r:id="rId55"/>
    <p:sldId id="330" r:id="rId56"/>
    <p:sldId id="331" r:id="rId57"/>
    <p:sldId id="333" r:id="rId58"/>
    <p:sldId id="332" r:id="rId59"/>
    <p:sldId id="334" r:id="rId60"/>
    <p:sldId id="265" r:id="rId61"/>
    <p:sldId id="264" r:id="rId62"/>
    <p:sldId id="266" r:id="rId63"/>
    <p:sldId id="267" r:id="rId64"/>
    <p:sldId id="269" r:id="rId65"/>
    <p:sldId id="270" r:id="rId66"/>
    <p:sldId id="271" r:id="rId67"/>
    <p:sldId id="286" r:id="rId68"/>
    <p:sldId id="287" r:id="rId69"/>
    <p:sldId id="302" r:id="rId70"/>
    <p:sldId id="304" r:id="rId71"/>
    <p:sldId id="305" r:id="rId72"/>
    <p:sldId id="306" r:id="rId73"/>
    <p:sldId id="283" r:id="rId74"/>
    <p:sldId id="288" r:id="rId75"/>
    <p:sldId id="263" r:id="rId76"/>
    <p:sldId id="285" r:id="rId77"/>
    <p:sldId id="303" r:id="rId78"/>
    <p:sldId id="335" r:id="rId79"/>
    <p:sldId id="337" r:id="rId80"/>
    <p:sldId id="336" r:id="rId81"/>
    <p:sldId id="293" r:id="rId82"/>
    <p:sldId id="338" r:id="rId83"/>
    <p:sldId id="370" r:id="rId84"/>
    <p:sldId id="344" r:id="rId85"/>
    <p:sldId id="339" r:id="rId86"/>
    <p:sldId id="340" r:id="rId87"/>
    <p:sldId id="341" r:id="rId88"/>
    <p:sldId id="342" r:id="rId89"/>
    <p:sldId id="345" r:id="rId90"/>
    <p:sldId id="346" r:id="rId91"/>
    <p:sldId id="347" r:id="rId92"/>
    <p:sldId id="349" r:id="rId93"/>
    <p:sldId id="348" r:id="rId94"/>
    <p:sldId id="350" r:id="rId95"/>
    <p:sldId id="351" r:id="rId96"/>
    <p:sldId id="352" r:id="rId97"/>
    <p:sldId id="353" r:id="rId98"/>
    <p:sldId id="354" r:id="rId99"/>
    <p:sldId id="355" r:id="rId100"/>
    <p:sldId id="356" r:id="rId101"/>
    <p:sldId id="357" r:id="rId102"/>
    <p:sldId id="369" r:id="rId103"/>
    <p:sldId id="368" r:id="rId104"/>
    <p:sldId id="365" r:id="rId105"/>
    <p:sldId id="364" r:id="rId106"/>
    <p:sldId id="358" r:id="rId107"/>
    <p:sldId id="359" r:id="rId108"/>
    <p:sldId id="360" r:id="rId109"/>
    <p:sldId id="361" r:id="rId110"/>
    <p:sldId id="362" r:id="rId111"/>
    <p:sldId id="363" r:id="rId112"/>
    <p:sldId id="366" r:id="rId113"/>
    <p:sldId id="343" r:id="rId114"/>
    <p:sldId id="367" r:id="rId115"/>
    <p:sldId id="256" r:id="rId1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939" autoAdjust="0"/>
  </p:normalViewPr>
  <p:slideViewPr>
    <p:cSldViewPr snapToGrid="0" snapToObjects="1">
      <p:cViewPr>
        <p:scale>
          <a:sx n="108" d="100"/>
          <a:sy n="108" d="100"/>
        </p:scale>
        <p:origin x="-80" y="-4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notesMaster" Target="notesMasters/notesMaster1.xml"/><Relationship Id="rId118" Type="http://schemas.openxmlformats.org/officeDocument/2006/relationships/printerSettings" Target="printerSettings/printerSettings1.bin"/><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C98B8B-211B-B143-A2AA-937618F0947B}" type="datetimeFigureOut">
              <a:rPr lang="en-US" smtClean="0"/>
              <a:t>2/12/16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160004-A695-B643-9A25-3FAD5EA89161}" type="slidenum">
              <a:rPr lang="en-US" smtClean="0"/>
              <a:t>‹#›</a:t>
            </a:fld>
            <a:endParaRPr lang="en-US"/>
          </a:p>
        </p:txBody>
      </p:sp>
    </p:spTree>
    <p:extLst>
      <p:ext uri="{BB962C8B-B14F-4D97-AF65-F5344CB8AC3E}">
        <p14:creationId xmlns:p14="http://schemas.microsoft.com/office/powerpoint/2010/main" val="6282656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There’s been a growing sense around the world that everyone should learn at least some code.  And experts from business luminaries like Steve Jobs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a:t>
            </a:fld>
            <a:endParaRPr lang="en-US"/>
          </a:p>
        </p:txBody>
      </p:sp>
    </p:spTree>
    <p:extLst>
      <p:ext uri="{BB962C8B-B14F-4D97-AF65-F5344CB8AC3E}">
        <p14:creationId xmlns:p14="http://schemas.microsoft.com/office/powerpoint/2010/main" val="156264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though that number is closer to 12% in the heart of Silicon Valley.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11</a:t>
            </a:fld>
            <a:endParaRPr lang="en-US"/>
          </a:p>
        </p:txBody>
      </p:sp>
    </p:spTree>
    <p:extLst>
      <p:ext uri="{BB962C8B-B14F-4D97-AF65-F5344CB8AC3E}">
        <p14:creationId xmlns:p14="http://schemas.microsoft.com/office/powerpoint/2010/main" val="29569692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I’m certainly not saying that you need to make sure that every activity is appealing to every member of your team.  If there are more than 2 people on your team, that would be impossible.  Instead, you should focus your culture around things that are universal to being a good developer.</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102</a:t>
            </a:fld>
            <a:endParaRPr lang="en-US"/>
          </a:p>
        </p:txBody>
      </p:sp>
    </p:spTree>
    <p:extLst>
      <p:ext uri="{BB962C8B-B14F-4D97-AF65-F5344CB8AC3E}">
        <p14:creationId xmlns:p14="http://schemas.microsoft.com/office/powerpoint/2010/main" val="13220444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Things like problem solving,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103</a:t>
            </a:fld>
            <a:endParaRPr lang="en-US"/>
          </a:p>
        </p:txBody>
      </p:sp>
    </p:spTree>
    <p:extLst>
      <p:ext uri="{BB962C8B-B14F-4D97-AF65-F5344CB8AC3E}">
        <p14:creationId xmlns:p14="http://schemas.microsoft.com/office/powerpoint/2010/main" val="12766042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Logic and well-structured thinking</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104</a:t>
            </a:fld>
            <a:endParaRPr lang="en-US"/>
          </a:p>
        </p:txBody>
      </p:sp>
    </p:spTree>
    <p:extLst>
      <p:ext uri="{BB962C8B-B14F-4D97-AF65-F5344CB8AC3E}">
        <p14:creationId xmlns:p14="http://schemas.microsoft.com/office/powerpoint/2010/main" val="2609829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consuming</a:t>
            </a:r>
            <a:r>
              <a:rPr lang="en-US" baseline="0" dirty="0" smtClean="0"/>
              <a:t> ridiculous quantities of junk food.  </a:t>
            </a:r>
            <a:r>
              <a:rPr lang="en-US" baseline="0" dirty="0" err="1" smtClean="0"/>
              <a:t>O.k</a:t>
            </a:r>
            <a:r>
              <a:rPr lang="is-IS" baseline="0" dirty="0" smtClean="0"/>
              <a:t>…maybe not that last one.....that’s a picture of my average lunch, by the way.</a:t>
            </a:r>
          </a:p>
          <a:p>
            <a:endParaRPr lang="is-IS" baseline="0" dirty="0" smtClean="0"/>
          </a:p>
          <a:p>
            <a:r>
              <a:rPr lang="en-US" sz="1200" kern="1200" dirty="0" smtClean="0">
                <a:solidFill>
                  <a:schemeClr val="tx1"/>
                </a:solidFill>
                <a:effectLst/>
                <a:latin typeface="+mn-lt"/>
                <a:ea typeface="+mn-ea"/>
                <a:cs typeface="+mn-cs"/>
              </a:rPr>
              <a:t>The other stuff can just be bonus and since it’s not a ‘core part’ of your team culture, people won’t feel pressured to confirm.</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105</a:t>
            </a:fld>
            <a:endParaRPr lang="en-US"/>
          </a:p>
        </p:txBody>
      </p:sp>
    </p:spTree>
    <p:extLst>
      <p:ext uri="{BB962C8B-B14F-4D97-AF65-F5344CB8AC3E}">
        <p14:creationId xmlns:p14="http://schemas.microsoft.com/office/powerpoint/2010/main" val="27828007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think it’s important to note that this isn’t a zero-sum game.   I’m not a bean counter that only cares about percentages….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106</a:t>
            </a:fld>
            <a:endParaRPr lang="en-US"/>
          </a:p>
        </p:txBody>
      </p:sp>
    </p:spTree>
    <p:extLst>
      <p:ext uri="{BB962C8B-B14F-4D97-AF65-F5344CB8AC3E}">
        <p14:creationId xmlns:p14="http://schemas.microsoft.com/office/powerpoint/2010/main" val="42706609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kick a few white guys out and suddenly the percentages are more warm and fuzzy?  No! The fact is that there is room for everyone in tech.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107</a:t>
            </a:fld>
            <a:endParaRPr lang="en-US"/>
          </a:p>
        </p:txBody>
      </p:sp>
    </p:spTree>
    <p:extLst>
      <p:ext uri="{BB962C8B-B14F-4D97-AF65-F5344CB8AC3E}">
        <p14:creationId xmlns:p14="http://schemas.microsoft.com/office/powerpoint/2010/main" val="33558161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current rates, Australia will have 100,000 more tech jobs than tech workers by 2020.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108</a:t>
            </a:fld>
            <a:endParaRPr lang="en-US"/>
          </a:p>
        </p:txBody>
      </p:sp>
    </p:spTree>
    <p:extLst>
      <p:ext uri="{BB962C8B-B14F-4D97-AF65-F5344CB8AC3E}">
        <p14:creationId xmlns:p14="http://schemas.microsoft.com/office/powerpoint/2010/main" val="17619014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U.S., they’re predicting a shortfall of over 1 million.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109</a:t>
            </a:fld>
            <a:endParaRPr lang="en-US"/>
          </a:p>
        </p:txBody>
      </p:sp>
    </p:spTree>
    <p:extLst>
      <p:ext uri="{BB962C8B-B14F-4D97-AF65-F5344CB8AC3E}">
        <p14:creationId xmlns:p14="http://schemas.microsoft.com/office/powerpoint/2010/main" val="28282283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 all the people that are currently in tech</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110</a:t>
            </a:fld>
            <a:endParaRPr lang="en-US"/>
          </a:p>
        </p:txBody>
      </p:sp>
    </p:spTree>
    <p:extLst>
      <p:ext uri="{BB962C8B-B14F-4D97-AF65-F5344CB8AC3E}">
        <p14:creationId xmlns:p14="http://schemas.microsoft.com/office/powerpoint/2010/main" val="30429367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all the people that are currently studying tech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111</a:t>
            </a:fld>
            <a:endParaRPr lang="en-US"/>
          </a:p>
        </p:txBody>
      </p:sp>
    </p:spTree>
    <p:extLst>
      <p:ext uri="{BB962C8B-B14F-4D97-AF65-F5344CB8AC3E}">
        <p14:creationId xmlns:p14="http://schemas.microsoft.com/office/powerpoint/2010/main" val="2858085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Hey guys!  We like</a:t>
            </a:r>
            <a:r>
              <a:rPr lang="en-US" baseline="0" dirty="0" smtClean="0"/>
              <a:t> ping pong too!</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12</a:t>
            </a:fld>
            <a:endParaRPr lang="en-US"/>
          </a:p>
        </p:txBody>
      </p:sp>
    </p:spTree>
    <p:extLst>
      <p:ext uri="{BB962C8B-B14F-4D97-AF65-F5344CB8AC3E}">
        <p14:creationId xmlns:p14="http://schemas.microsoft.com/office/powerpoint/2010/main" val="13476640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then a bunch more people on top of that just to fill all of the upcoming openings.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112</a:t>
            </a:fld>
            <a:endParaRPr lang="en-US"/>
          </a:p>
        </p:txBody>
      </p:sp>
    </p:spTree>
    <p:extLst>
      <p:ext uri="{BB962C8B-B14F-4D97-AF65-F5344CB8AC3E}">
        <p14:creationId xmlns:p14="http://schemas.microsoft.com/office/powerpoint/2010/main" val="33749351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By structuring your team in a way that supports people in reaching their goals, encourages good thinking and will make your team a place that both traditional and non-traditional programmers love to work.</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113</a:t>
            </a:fld>
            <a:endParaRPr lang="en-US"/>
          </a:p>
        </p:txBody>
      </p:sp>
    </p:spTree>
    <p:extLst>
      <p:ext uri="{BB962C8B-B14F-4D97-AF65-F5344CB8AC3E}">
        <p14:creationId xmlns:p14="http://schemas.microsoft.com/office/powerpoint/2010/main" val="7345254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Then we can focus on the fun stuff….like writing code.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114</a:t>
            </a:fld>
            <a:endParaRPr lang="en-US"/>
          </a:p>
        </p:txBody>
      </p:sp>
    </p:spTree>
    <p:extLst>
      <p:ext uri="{BB962C8B-B14F-4D97-AF65-F5344CB8AC3E}">
        <p14:creationId xmlns:p14="http://schemas.microsoft.com/office/powerpoint/2010/main" val="320277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stats get a bit more depressing when looking at ethnic diversity.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 wasn’t able to find stats for Australia, but here are the numbers for the U.S.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13</a:t>
            </a:fld>
            <a:endParaRPr lang="en-US"/>
          </a:p>
        </p:txBody>
      </p:sp>
    </p:spTree>
    <p:extLst>
      <p:ext uri="{BB962C8B-B14F-4D97-AF65-F5344CB8AC3E}">
        <p14:creationId xmlns:p14="http://schemas.microsoft.com/office/powerpoint/2010/main" val="3152452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Asian</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14</a:t>
            </a:fld>
            <a:endParaRPr lang="en-US"/>
          </a:p>
        </p:txBody>
      </p:sp>
    </p:spTree>
    <p:extLst>
      <p:ext uri="{BB962C8B-B14F-4D97-AF65-F5344CB8AC3E}">
        <p14:creationId xmlns:p14="http://schemas.microsoft.com/office/powerpoint/2010/main" val="1415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baseline="0" dirty="0" smtClean="0"/>
              <a:t> black</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15</a:t>
            </a:fld>
            <a:endParaRPr lang="en-US"/>
          </a:p>
        </p:txBody>
      </p:sp>
    </p:spTree>
    <p:extLst>
      <p:ext uri="{BB962C8B-B14F-4D97-AF65-F5344CB8AC3E}">
        <p14:creationId xmlns:p14="http://schemas.microsoft.com/office/powerpoint/2010/main" val="3797835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a:t>
            </a:r>
            <a:r>
              <a:rPr lang="en-US" dirty="0" err="1" smtClean="0"/>
              <a:t>hispanic</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16</a:t>
            </a:fld>
            <a:endParaRPr lang="en-US"/>
          </a:p>
        </p:txBody>
      </p:sp>
    </p:spTree>
    <p:extLst>
      <p:ext uri="{BB962C8B-B14F-4D97-AF65-F5344CB8AC3E}">
        <p14:creationId xmlns:p14="http://schemas.microsoft.com/office/powerpoint/2010/main" val="982629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I specifically looked for data on indigenous peoples, I discovered that their employment in tech is so low that a percentage could not be given.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Do you get that?  There are entire groups of people for whom careers in tech aren’t even an option.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17</a:t>
            </a:fld>
            <a:endParaRPr lang="en-US"/>
          </a:p>
        </p:txBody>
      </p:sp>
    </p:spTree>
    <p:extLst>
      <p:ext uri="{BB962C8B-B14F-4D97-AF65-F5344CB8AC3E}">
        <p14:creationId xmlns:p14="http://schemas.microsoft.com/office/powerpoint/2010/main" val="3849823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lot of people have focused on how to get more diverse candidates into the pipeline.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18</a:t>
            </a:fld>
            <a:endParaRPr lang="en-US"/>
          </a:p>
        </p:txBody>
      </p:sp>
    </p:spTree>
    <p:extLst>
      <p:ext uri="{BB962C8B-B14F-4D97-AF65-F5344CB8AC3E}">
        <p14:creationId xmlns:p14="http://schemas.microsoft.com/office/powerpoint/2010/main" val="1505124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From making sure that women and minorities are fairly evaluated in the hiring process,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19</a:t>
            </a:fld>
            <a:endParaRPr lang="en-US"/>
          </a:p>
        </p:txBody>
      </p:sp>
    </p:spTree>
    <p:extLst>
      <p:ext uri="{BB962C8B-B14F-4D97-AF65-F5344CB8AC3E}">
        <p14:creationId xmlns:p14="http://schemas.microsoft.com/office/powerpoint/2010/main" val="29304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recruiting from sources other than comp </a:t>
            </a:r>
            <a:r>
              <a:rPr lang="en-US" sz="1200" kern="1200" dirty="0" err="1" smtClean="0">
                <a:solidFill>
                  <a:schemeClr val="tx1"/>
                </a:solidFill>
                <a:effectLst/>
                <a:latin typeface="+mn-lt"/>
                <a:ea typeface="+mn-ea"/>
                <a:cs typeface="+mn-cs"/>
              </a:rPr>
              <a:t>sci</a:t>
            </a:r>
            <a:r>
              <a:rPr lang="en-US" sz="1200" kern="1200" dirty="0" smtClean="0">
                <a:solidFill>
                  <a:schemeClr val="tx1"/>
                </a:solidFill>
                <a:effectLst/>
                <a:latin typeface="+mn-lt"/>
                <a:ea typeface="+mn-ea"/>
                <a:cs typeface="+mn-cs"/>
              </a:rPr>
              <a:t> graduates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20</a:t>
            </a:fld>
            <a:endParaRPr lang="en-US"/>
          </a:p>
        </p:txBody>
      </p:sp>
    </p:spTree>
    <p:extLst>
      <p:ext uri="{BB962C8B-B14F-4D97-AF65-F5344CB8AC3E}">
        <p14:creationId xmlns:p14="http://schemas.microsoft.com/office/powerpoint/2010/main" val="317176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top scientists like Stephen Hawking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a:t>
            </a:fld>
            <a:endParaRPr lang="en-US"/>
          </a:p>
        </p:txBody>
      </p:sp>
    </p:spTree>
    <p:extLst>
      <p:ext uri="{BB962C8B-B14F-4D97-AF65-F5344CB8AC3E}">
        <p14:creationId xmlns:p14="http://schemas.microsoft.com/office/powerpoint/2010/main" val="761256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graduates to helping encourage more girls to consider computer science degrees in the first place.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21</a:t>
            </a:fld>
            <a:endParaRPr lang="en-US"/>
          </a:p>
        </p:txBody>
      </p:sp>
    </p:spTree>
    <p:extLst>
      <p:ext uri="{BB962C8B-B14F-4D97-AF65-F5344CB8AC3E}">
        <p14:creationId xmlns:p14="http://schemas.microsoft.com/office/powerpoint/2010/main" val="1342927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Google has actually been focusing on this – even having initiatives to work with Hollywood to make sure that there are positive portrayals of female/minority computer programs in </a:t>
            </a:r>
            <a:r>
              <a:rPr lang="en-US" sz="1200" kern="1200" dirty="0" err="1" smtClean="0">
                <a:solidFill>
                  <a:schemeClr val="tx1"/>
                </a:solidFill>
                <a:effectLst/>
                <a:latin typeface="+mn-lt"/>
                <a:ea typeface="+mn-ea"/>
                <a:cs typeface="+mn-cs"/>
              </a:rPr>
              <a:t>t.v</a:t>
            </a:r>
            <a:r>
              <a:rPr lang="en-US" sz="1200" kern="1200" dirty="0" smtClean="0">
                <a:solidFill>
                  <a:schemeClr val="tx1"/>
                </a:solidFill>
                <a:effectLst/>
                <a:latin typeface="+mn-lt"/>
                <a:ea typeface="+mn-ea"/>
                <a:cs typeface="+mn-cs"/>
              </a:rPr>
              <a:t>. shows.</a:t>
            </a:r>
            <a:r>
              <a:rPr lang="en-US" dirty="0" smtClean="0">
                <a:effectLst/>
              </a:rPr>
              <a:t> </a:t>
            </a:r>
            <a:br>
              <a:rPr lang="en-US" dirty="0" smtClean="0">
                <a:effectLst/>
              </a:rPr>
            </a:br>
            <a:r>
              <a:rPr lang="en-US" dirty="0" smtClean="0">
                <a:effectLst/>
              </a:rPr>
              <a:t/>
            </a:r>
            <a:br>
              <a:rPr lang="en-US" dirty="0" smtClean="0">
                <a:effectLst/>
              </a:rPr>
            </a:b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all of that is great….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But it fails to address one major issue: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22</a:t>
            </a:fld>
            <a:endParaRPr lang="en-US"/>
          </a:p>
        </p:txBody>
      </p:sp>
    </p:spTree>
    <p:extLst>
      <p:ext uri="{BB962C8B-B14F-4D97-AF65-F5344CB8AC3E}">
        <p14:creationId xmlns:p14="http://schemas.microsoft.com/office/powerpoint/2010/main" val="3200236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Women and under-represented minorities leave tech at a faster rate than their peers.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23</a:t>
            </a:fld>
            <a:endParaRPr lang="en-US"/>
          </a:p>
        </p:txBody>
      </p:sp>
    </p:spTree>
    <p:extLst>
      <p:ext uri="{BB962C8B-B14F-4D97-AF65-F5344CB8AC3E}">
        <p14:creationId xmlns:p14="http://schemas.microsoft.com/office/powerpoint/2010/main" val="709471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I’ve often heard diversity in tech be compared to a leaky bucket…..you can keep dumping new people into the top, but, if they drop right out of the bottom, you haven’t accomplished much</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24</a:t>
            </a:fld>
            <a:endParaRPr lang="en-US"/>
          </a:p>
        </p:txBody>
      </p:sp>
    </p:spTree>
    <p:extLst>
      <p:ext uri="{BB962C8B-B14F-4D97-AF65-F5344CB8AC3E}">
        <p14:creationId xmlns:p14="http://schemas.microsoft.com/office/powerpoint/2010/main" val="545869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well, that’s not true….you’ve possibly dashed some dreams and made it even less likely certain people will pursue careers in tech.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Kind of depressing…..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25</a:t>
            </a:fld>
            <a:endParaRPr lang="en-US"/>
          </a:p>
        </p:txBody>
      </p:sp>
    </p:spTree>
    <p:extLst>
      <p:ext uri="{BB962C8B-B14F-4D97-AF65-F5344CB8AC3E}">
        <p14:creationId xmlns:p14="http://schemas.microsoft.com/office/powerpoint/2010/main" val="2259250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there’s still hope.  There are direct actions that you can take to make sure that your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team is welcoming to a wide variety of people.  I’ll cover 3 of them….because 3 is a good number and I don’t want to keep you here all day.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26</a:t>
            </a:fld>
            <a:endParaRPr lang="en-US"/>
          </a:p>
        </p:txBody>
      </p:sp>
    </p:spTree>
    <p:extLst>
      <p:ext uri="{BB962C8B-B14F-4D97-AF65-F5344CB8AC3E}">
        <p14:creationId xmlns:p14="http://schemas.microsoft.com/office/powerpoint/2010/main" val="2544246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Language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27</a:t>
            </a:fld>
            <a:endParaRPr lang="en-US"/>
          </a:p>
        </p:txBody>
      </p:sp>
    </p:spTree>
    <p:extLst>
      <p:ext uri="{BB962C8B-B14F-4D97-AF65-F5344CB8AC3E}">
        <p14:creationId xmlns:p14="http://schemas.microsoft.com/office/powerpoint/2010/main" val="3716322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…because everyone’s favorite police are the language police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28</a:t>
            </a:fld>
            <a:endParaRPr lang="en-US"/>
          </a:p>
        </p:txBody>
      </p:sp>
    </p:spTree>
    <p:extLst>
      <p:ext uri="{BB962C8B-B14F-4D97-AF65-F5344CB8AC3E}">
        <p14:creationId xmlns:p14="http://schemas.microsoft.com/office/powerpoint/2010/main" val="4087408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Last May, a prominent </a:t>
            </a:r>
            <a:r>
              <a:rPr lang="en-US" sz="1200" kern="1200" dirty="0" err="1" smtClean="0">
                <a:solidFill>
                  <a:schemeClr val="tx1"/>
                </a:solidFill>
                <a:effectLst/>
                <a:latin typeface="+mn-lt"/>
                <a:ea typeface="+mn-ea"/>
                <a:cs typeface="+mn-cs"/>
              </a:rPr>
              <a:t>Rubyist</a:t>
            </a:r>
            <a:r>
              <a:rPr lang="en-US" sz="1200" kern="1200" dirty="0" smtClean="0">
                <a:solidFill>
                  <a:schemeClr val="tx1"/>
                </a:solidFill>
                <a:effectLst/>
                <a:latin typeface="+mn-lt"/>
                <a:ea typeface="+mn-ea"/>
                <a:cs typeface="+mn-cs"/>
              </a:rPr>
              <a:t> tweeted that the best part of being in management was being able to set a culture of non-tolerance for racist or sexist jokes.  In her previous jobs, especially as a junior team member, there had usually come a point where someone told a racist or sexist joke (usually one they deemed innocuous) and the team would look to see her reaction.  Laugh along and you’re a cool team player.  Complain and your time there is short.</a:t>
            </a:r>
          </a:p>
          <a:p>
            <a:endParaRPr lang="en-US" dirty="0" smtClean="0"/>
          </a:p>
          <a:p>
            <a:r>
              <a:rPr lang="en-US" sz="1200" kern="1200" dirty="0" smtClean="0">
                <a:solidFill>
                  <a:schemeClr val="tx1"/>
                </a:solidFill>
                <a:effectLst/>
                <a:latin typeface="+mn-lt"/>
                <a:ea typeface="+mn-ea"/>
                <a:cs typeface="+mn-cs"/>
              </a:rPr>
              <a:t>The tweet storm got a decent amount of interaction (60 shares / 100 likes per tweet).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29</a:t>
            </a:fld>
            <a:endParaRPr lang="en-US"/>
          </a:p>
        </p:txBody>
      </p:sp>
    </p:spTree>
    <p:extLst>
      <p:ext uri="{BB962C8B-B14F-4D97-AF65-F5344CB8AC3E}">
        <p14:creationId xmlns:p14="http://schemas.microsoft.com/office/powerpoint/2010/main" val="877078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I found more interesting were the private conversations it spawned.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30</a:t>
            </a:fld>
            <a:endParaRPr lang="en-US"/>
          </a:p>
        </p:txBody>
      </p:sp>
    </p:spTree>
    <p:extLst>
      <p:ext uri="{BB962C8B-B14F-4D97-AF65-F5344CB8AC3E}">
        <p14:creationId xmlns:p14="http://schemas.microsoft.com/office/powerpoint/2010/main" val="721576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even computer </a:t>
            </a:r>
            <a:r>
              <a:rPr lang="en-US" sz="1200" kern="1200" dirty="0" err="1" smtClean="0">
                <a:solidFill>
                  <a:schemeClr val="tx1"/>
                </a:solidFill>
                <a:effectLst/>
                <a:latin typeface="+mn-lt"/>
                <a:ea typeface="+mn-ea"/>
                <a:cs typeface="+mn-cs"/>
              </a:rPr>
              <a:t>scientsists</a:t>
            </a:r>
            <a:r>
              <a:rPr lang="en-US" sz="1200" kern="1200" dirty="0" smtClean="0">
                <a:solidFill>
                  <a:schemeClr val="tx1"/>
                </a:solidFill>
                <a:effectLst/>
                <a:latin typeface="+mn-lt"/>
                <a:ea typeface="+mn-ea"/>
                <a:cs typeface="+mn-cs"/>
              </a:rPr>
              <a:t> talk about programming as if it’s something that anyone can learn</a:t>
            </a:r>
            <a:r>
              <a:rPr lang="en-US" dirty="0" smtClean="0">
                <a:effectLst/>
              </a:rPr>
              <a:t> </a:t>
            </a:r>
            <a:br>
              <a:rPr lang="en-US" dirty="0" smtClean="0">
                <a:effectLst/>
              </a:rPr>
            </a:br>
            <a:r>
              <a:rPr lang="en-US" dirty="0" smtClean="0">
                <a:effectLst/>
              </a:rPr>
              <a:t/>
            </a:r>
            <a:br>
              <a:rPr lang="en-US" dirty="0" smtClean="0">
                <a:effectLst/>
              </a:rPr>
            </a:br>
            <a:r>
              <a:rPr lang="en-US" sz="1200" kern="1200" dirty="0" smtClean="0">
                <a:solidFill>
                  <a:schemeClr val="tx1"/>
                </a:solidFill>
                <a:effectLst/>
                <a:latin typeface="+mn-lt"/>
                <a:ea typeface="+mn-ea"/>
                <a:cs typeface="+mn-cs"/>
              </a:rPr>
              <a:t>So that’s the claim – anyone can (and, everyone should) learn to code.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a:t>
            </a:fld>
            <a:endParaRPr lang="en-US"/>
          </a:p>
        </p:txBody>
      </p:sp>
    </p:spTree>
    <p:extLst>
      <p:ext uri="{BB962C8B-B14F-4D97-AF65-F5344CB8AC3E}">
        <p14:creationId xmlns:p14="http://schemas.microsoft.com/office/powerpoint/2010/main" val="3084574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Friends texted and asked if I had seen it.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31</a:t>
            </a:fld>
            <a:endParaRPr lang="en-US"/>
          </a:p>
        </p:txBody>
      </p:sp>
    </p:spTree>
    <p:extLst>
      <p:ext uri="{BB962C8B-B14F-4D97-AF65-F5344CB8AC3E}">
        <p14:creationId xmlns:p14="http://schemas.microsoft.com/office/powerpoint/2010/main" val="478864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They shared their stories of someone at their work that made them uncomfortable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32</a:t>
            </a:fld>
            <a:endParaRPr lang="en-US"/>
          </a:p>
        </p:txBody>
      </p:sp>
    </p:spTree>
    <p:extLst>
      <p:ext uri="{BB962C8B-B14F-4D97-AF65-F5344CB8AC3E}">
        <p14:creationId xmlns:p14="http://schemas.microsoft.com/office/powerpoint/2010/main" val="219575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Of team meetings where they had to laugh along with jokes they felt were inappropriate or demeaning.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33</a:t>
            </a:fld>
            <a:endParaRPr lang="en-US"/>
          </a:p>
        </p:txBody>
      </p:sp>
    </p:spTree>
    <p:extLst>
      <p:ext uri="{BB962C8B-B14F-4D97-AF65-F5344CB8AC3E}">
        <p14:creationId xmlns:p14="http://schemas.microsoft.com/office/powerpoint/2010/main" val="5513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very few who had spoken up at best were told “Yeah….that’s how that guy is.  Just ignore him.”  And at worst were told they were being overly sensitive.</a:t>
            </a:r>
            <a:r>
              <a:rPr lang="en-US" dirty="0" smtClean="0">
                <a:effectLst/>
              </a:rPr>
              <a:t> </a:t>
            </a:r>
            <a:r>
              <a:rPr lang="en-US" sz="1200" kern="1200" dirty="0" smtClean="0">
                <a:solidFill>
                  <a:schemeClr val="tx1"/>
                </a:solidFill>
                <a:effectLst/>
                <a:latin typeface="+mn-lt"/>
                <a:ea typeface="+mn-ea"/>
                <a:cs typeface="+mn-cs"/>
              </a:rPr>
              <a:t>Most just didn’t say anything at all.  And that’s the thing, whether justified or not non-traditional developers largely felt that speaking up wouldn’t do them any good</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34</a:t>
            </a:fld>
            <a:endParaRPr lang="en-US"/>
          </a:p>
        </p:txBody>
      </p:sp>
    </p:spTree>
    <p:extLst>
      <p:ext uri="{BB962C8B-B14F-4D97-AF65-F5344CB8AC3E}">
        <p14:creationId xmlns:p14="http://schemas.microsoft.com/office/powerpoint/2010/main" val="1017363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Instead, they were all quietly looking for another job.  Likely leaving their employers to wonder why all of the diverse candidates they’d worked so hard to recruit kept leaving in droves.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35</a:t>
            </a:fld>
            <a:endParaRPr lang="en-US"/>
          </a:p>
        </p:txBody>
      </p:sp>
    </p:spTree>
    <p:extLst>
      <p:ext uri="{BB962C8B-B14F-4D97-AF65-F5344CB8AC3E}">
        <p14:creationId xmlns:p14="http://schemas.microsoft.com/office/powerpoint/2010/main" val="1707401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 my company, we have a rule – let’s call it the Flatiron Rule.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36</a:t>
            </a:fld>
            <a:endParaRPr lang="en-US"/>
          </a:p>
        </p:txBody>
      </p:sp>
    </p:spTree>
    <p:extLst>
      <p:ext uri="{BB962C8B-B14F-4D97-AF65-F5344CB8AC3E}">
        <p14:creationId xmlns:p14="http://schemas.microsoft.com/office/powerpoint/2010/main" val="244534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It goes like this – If you’re about to say something and that small voice inside your head says to stop – Don’t say it!</a:t>
            </a:r>
          </a:p>
          <a:p>
            <a:endParaRPr lang="en-US" dirty="0" smtClean="0"/>
          </a:p>
          <a:p>
            <a:r>
              <a:rPr lang="en-US" sz="1200" kern="1200" dirty="0" smtClean="0">
                <a:solidFill>
                  <a:schemeClr val="tx1"/>
                </a:solidFill>
                <a:effectLst/>
                <a:latin typeface="+mn-lt"/>
                <a:ea typeface="+mn-ea"/>
                <a:cs typeface="+mn-cs"/>
              </a:rPr>
              <a:t>That’s a good start and can go a long way toward making a pleasant workplace.  The problem is, there’s no magic to that little voice.  It’s based on the time, place, and culture you’re a part of.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37</a:t>
            </a:fld>
            <a:endParaRPr lang="en-US"/>
          </a:p>
        </p:txBody>
      </p:sp>
    </p:spTree>
    <p:extLst>
      <p:ext uri="{BB962C8B-B14F-4D97-AF65-F5344CB8AC3E}">
        <p14:creationId xmlns:p14="http://schemas.microsoft.com/office/powerpoint/2010/main" val="1915374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unfortunately, there have been many times, places and cultures where it was perfectly acceptable to say and do horrible things to marginalized groups. We can believe that we’re somehow different now and trust that voice or we could come up with a better algorithm.</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38</a:t>
            </a:fld>
            <a:endParaRPr lang="en-US"/>
          </a:p>
        </p:txBody>
      </p:sp>
    </p:spTree>
    <p:extLst>
      <p:ext uri="{BB962C8B-B14F-4D97-AF65-F5344CB8AC3E}">
        <p14:creationId xmlns:p14="http://schemas.microsoft.com/office/powerpoint/2010/main" val="3037076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a start, I recommend checking for that little voice, then checking to see if you’re about to make a statement about 2 or more people you don’t personally know.  If your statement fails either of those checks, strongly reconsider it.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It’s also important to watch how you engage with ideas.  To illustrate, I’m going to break one of my cardinal rules and talk politics.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39</a:t>
            </a:fld>
            <a:endParaRPr lang="en-US"/>
          </a:p>
        </p:txBody>
      </p:sp>
    </p:spTree>
    <p:extLst>
      <p:ext uri="{BB962C8B-B14F-4D97-AF65-F5344CB8AC3E}">
        <p14:creationId xmlns:p14="http://schemas.microsoft.com/office/powerpoint/2010/main" val="1626091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the Anti-Cat-Photo Party (the ACPP).  They’re a single issue party working tirelessly to remove cat photos from the internet.  Imagine for a moment you’re at work getting ready to gather for your Tuesday afternoon meeting.  In the small talk beforehand, your manager says, “Have you heard about these idiots who hate cats….are they insane?  Who wants fewer cat photos on the internet?”</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40</a:t>
            </a:fld>
            <a:endParaRPr lang="en-US"/>
          </a:p>
        </p:txBody>
      </p:sp>
    </p:spTree>
    <p:extLst>
      <p:ext uri="{BB962C8B-B14F-4D97-AF65-F5344CB8AC3E}">
        <p14:creationId xmlns:p14="http://schemas.microsoft.com/office/powerpoint/2010/main" val="4082249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if that’s the case, why is it that programming continues to be such a…well….non-diverse field?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5</a:t>
            </a:fld>
            <a:endParaRPr lang="en-US"/>
          </a:p>
        </p:txBody>
      </p:sp>
    </p:spTree>
    <p:extLst>
      <p:ext uri="{BB962C8B-B14F-4D97-AF65-F5344CB8AC3E}">
        <p14:creationId xmlns:p14="http://schemas.microsoft.com/office/powerpoint/2010/main" val="840769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if you happen to be a member of the ACPP, chances are, you are going to bury that secret </a:t>
            </a:r>
            <a:r>
              <a:rPr lang="en-US" sz="1200" kern="1200" dirty="0" err="1" smtClean="0">
                <a:solidFill>
                  <a:schemeClr val="tx1"/>
                </a:solidFill>
                <a:effectLst/>
                <a:latin typeface="+mn-lt"/>
                <a:ea typeface="+mn-ea"/>
                <a:cs typeface="+mn-cs"/>
              </a:rPr>
              <a:t>deeeeep</a:t>
            </a:r>
            <a:r>
              <a:rPr lang="en-US" sz="1200" kern="1200" dirty="0" smtClean="0">
                <a:solidFill>
                  <a:schemeClr val="tx1"/>
                </a:solidFill>
                <a:effectLst/>
                <a:latin typeface="+mn-lt"/>
                <a:ea typeface="+mn-ea"/>
                <a:cs typeface="+mn-cs"/>
              </a:rPr>
              <a:t> down inside.  I’m not a career coach, but, in general, having your boss think you’re an insane idiot is not going to put you on the fast track to promotion.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41</a:t>
            </a:fld>
            <a:endParaRPr lang="en-US"/>
          </a:p>
        </p:txBody>
      </p:sp>
    </p:spTree>
    <p:extLst>
      <p:ext uri="{BB962C8B-B14F-4D97-AF65-F5344CB8AC3E}">
        <p14:creationId xmlns:p14="http://schemas.microsoft.com/office/powerpoint/2010/main" val="1347220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Even if you aren’t affiliated with that party, the message is still clear – disagreeing with the boss is dangerous.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42</a:t>
            </a:fld>
            <a:endParaRPr lang="en-US"/>
          </a:p>
        </p:txBody>
      </p:sp>
    </p:spTree>
    <p:extLst>
      <p:ext uri="{BB962C8B-B14F-4D97-AF65-F5344CB8AC3E}">
        <p14:creationId xmlns:p14="http://schemas.microsoft.com/office/powerpoint/2010/main" val="4078755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Instead, imagine that the boss says, “I understand that they’re concerned about running out of server space on the internet, however, I wonder if they’re aware that we can spin up new servers?  Obviously we could fill infinite servers with infinite cat photos, but I don’t think that fear is reasonable.”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43</a:t>
            </a:fld>
            <a:endParaRPr lang="en-US"/>
          </a:p>
        </p:txBody>
      </p:sp>
    </p:spTree>
    <p:extLst>
      <p:ext uri="{BB962C8B-B14F-4D97-AF65-F5344CB8AC3E}">
        <p14:creationId xmlns:p14="http://schemas.microsoft.com/office/powerpoint/2010/main" val="652001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 language is open – it gives other people a place to go in the conversation.  The manager still clearly disagrees, but now there’s an actual argument to engage with and you don’t get the sense that you’ll suffer if your opinion isn’t the ‘right’ opinion.  One set of language is open, allows room for differing opinions and discussion.  The other gives you the sense that if your thoughts aren’t seen as “right” in the organization, you’ll be ostracized.</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44</a:t>
            </a:fld>
            <a:endParaRPr lang="en-US"/>
          </a:p>
        </p:txBody>
      </p:sp>
    </p:spTree>
    <p:extLst>
      <p:ext uri="{BB962C8B-B14F-4D97-AF65-F5344CB8AC3E}">
        <p14:creationId xmlns:p14="http://schemas.microsoft.com/office/powerpoint/2010/main" val="1756508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That’s incredibly powerful for non-traditional team members.  Whether they’re 20 years older than the rest of the team, the only member with a kid, the only person that didn’t graduate from an ivy league school (or at all) or the only minority on your team – they already know that they don’t ‘fit’ quite as naturally as the rest of the staff.  Creating a team where ideas can be discussed openly, where people are able to disagree without picking up negative labels (as long as they can argue their position well) will serve you and your team well. </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45</a:t>
            </a:fld>
            <a:endParaRPr lang="en-US"/>
          </a:p>
        </p:txBody>
      </p:sp>
    </p:spTree>
    <p:extLst>
      <p:ext uri="{BB962C8B-B14F-4D97-AF65-F5344CB8AC3E}">
        <p14:creationId xmlns:p14="http://schemas.microsoft.com/office/powerpoint/2010/main" val="1879301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Mentorship</a:t>
            </a:r>
          </a:p>
        </p:txBody>
      </p:sp>
      <p:sp>
        <p:nvSpPr>
          <p:cNvPr id="4" name="Slide Number Placeholder 3"/>
          <p:cNvSpPr>
            <a:spLocks noGrp="1"/>
          </p:cNvSpPr>
          <p:nvPr>
            <p:ph type="sldNum" sz="quarter" idx="10"/>
          </p:nvPr>
        </p:nvSpPr>
        <p:spPr/>
        <p:txBody>
          <a:bodyPr/>
          <a:lstStyle/>
          <a:p>
            <a:fld id="{F9160004-A695-B643-9A25-3FAD5EA89161}" type="slidenum">
              <a:rPr lang="en-US" smtClean="0"/>
              <a:t>46</a:t>
            </a:fld>
            <a:endParaRPr lang="en-US"/>
          </a:p>
        </p:txBody>
      </p:sp>
    </p:spTree>
    <p:extLst>
      <p:ext uri="{BB962C8B-B14F-4D97-AF65-F5344CB8AC3E}">
        <p14:creationId xmlns:p14="http://schemas.microsoft.com/office/powerpoint/2010/main" val="3106012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best kind of ship!</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47</a:t>
            </a:fld>
            <a:endParaRPr lang="en-US"/>
          </a:p>
        </p:txBody>
      </p:sp>
    </p:spTree>
    <p:extLst>
      <p:ext uri="{BB962C8B-B14F-4D97-AF65-F5344CB8AC3E}">
        <p14:creationId xmlns:p14="http://schemas.microsoft.com/office/powerpoint/2010/main" val="3335686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have been a number of studies that show that show mentoring is associated with a wide range of positive outcomes for the mentees.  However, the outcomes depend upon the type of mentorship that’s given.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recent Harvard Business Review study, the researchers hypothesized that the reason high performing women were still getting fewer promotions than their male counterparts was that they were less likely to have mentors.  In reality, they were slightly more likely to be mentored, but it was a very different type of mentorship.</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48</a:t>
            </a:fld>
            <a:endParaRPr lang="en-US"/>
          </a:p>
        </p:txBody>
      </p:sp>
    </p:spTree>
    <p:extLst>
      <p:ext uri="{BB962C8B-B14F-4D97-AF65-F5344CB8AC3E}">
        <p14:creationId xmlns:p14="http://schemas.microsoft.com/office/powerpoint/2010/main" val="2747346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Women were much more likely to get mentorship that involved helping them understand themselves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50</a:t>
            </a:fld>
            <a:endParaRPr lang="en-US"/>
          </a:p>
        </p:txBody>
      </p:sp>
    </p:spTree>
    <p:extLst>
      <p:ext uri="{BB962C8B-B14F-4D97-AF65-F5344CB8AC3E}">
        <p14:creationId xmlns:p14="http://schemas.microsoft.com/office/powerpoint/2010/main" val="1824910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finding their preferred styles of operating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51</a:t>
            </a:fld>
            <a:endParaRPr lang="en-US"/>
          </a:p>
        </p:txBody>
      </p:sp>
    </p:spTree>
    <p:extLst>
      <p:ext uri="{BB962C8B-B14F-4D97-AF65-F5344CB8AC3E}">
        <p14:creationId xmlns:p14="http://schemas.microsoft.com/office/powerpoint/2010/main" val="424684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Stats Alert!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6</a:t>
            </a:fld>
            <a:endParaRPr lang="en-US"/>
          </a:p>
        </p:txBody>
      </p:sp>
    </p:spTree>
    <p:extLst>
      <p:ext uri="{BB962C8B-B14F-4D97-AF65-F5344CB8AC3E}">
        <p14:creationId xmlns:p14="http://schemas.microsoft.com/office/powerpoint/2010/main" val="1310986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pointing out behaviors they would need to change as they moved up the ladder.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52</a:t>
            </a:fld>
            <a:endParaRPr lang="en-US"/>
          </a:p>
        </p:txBody>
      </p:sp>
    </p:spTree>
    <p:extLst>
      <p:ext uri="{BB962C8B-B14F-4D97-AF65-F5344CB8AC3E}">
        <p14:creationId xmlns:p14="http://schemas.microsoft.com/office/powerpoint/2010/main" val="1071388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By contrast, men were more likely to receive a type of mentorship they labeled as ‘sponsorship’ –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53</a:t>
            </a:fld>
            <a:endParaRPr lang="en-US"/>
          </a:p>
        </p:txBody>
      </p:sp>
    </p:spTree>
    <p:extLst>
      <p:ext uri="{BB962C8B-B14F-4D97-AF65-F5344CB8AC3E}">
        <p14:creationId xmlns:p14="http://schemas.microsoft.com/office/powerpoint/2010/main" val="488525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they’d have mentors that were much higher in the organization than them aggressively put them up for promotions and new opportunities.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54</a:t>
            </a:fld>
            <a:endParaRPr lang="en-US"/>
          </a:p>
        </p:txBody>
      </p:sp>
    </p:spTree>
    <p:extLst>
      <p:ext uri="{BB962C8B-B14F-4D97-AF65-F5344CB8AC3E}">
        <p14:creationId xmlns:p14="http://schemas.microsoft.com/office/powerpoint/2010/main" val="3300034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Their mentors help them plan their moves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55</a:t>
            </a:fld>
            <a:endParaRPr lang="en-US"/>
          </a:p>
        </p:txBody>
      </p:sp>
    </p:spTree>
    <p:extLst>
      <p:ext uri="{BB962C8B-B14F-4D97-AF65-F5344CB8AC3E}">
        <p14:creationId xmlns:p14="http://schemas.microsoft.com/office/powerpoint/2010/main" val="25547144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publicly endorse their authority.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Having a sponsor strongly correlated with achieving higher positions in the company (and, as a result, higher pay).</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56</a:t>
            </a:fld>
            <a:endParaRPr lang="en-US"/>
          </a:p>
        </p:txBody>
      </p:sp>
    </p:spTree>
    <p:extLst>
      <p:ext uri="{BB962C8B-B14F-4D97-AF65-F5344CB8AC3E}">
        <p14:creationId xmlns:p14="http://schemas.microsoft.com/office/powerpoint/2010/main" val="1234020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huge problem is that for someone to be able to offer the benefit of sponsorship, they have to be in a higher position in the company than the mentee.  Since there are fewer women and minorities in management positions, there are fewer of them available to mentor people.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57</a:t>
            </a:fld>
            <a:endParaRPr lang="en-US"/>
          </a:p>
        </p:txBody>
      </p:sp>
    </p:spTree>
    <p:extLst>
      <p:ext uri="{BB962C8B-B14F-4D97-AF65-F5344CB8AC3E}">
        <p14:creationId xmlns:p14="http://schemas.microsoft.com/office/powerpoint/2010/main" val="4217273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since people usually mentor folks that remind them of themselves, this leaves non-traditional developers at a distinct disadvantage.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58</a:t>
            </a:fld>
            <a:endParaRPr lang="en-US"/>
          </a:p>
        </p:txBody>
      </p:sp>
    </p:spTree>
    <p:extLst>
      <p:ext uri="{BB962C8B-B14F-4D97-AF65-F5344CB8AC3E}">
        <p14:creationId xmlns:p14="http://schemas.microsoft.com/office/powerpoint/2010/main" val="2303171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good news is you don’t have to look like someone in order to be able to mentor them!</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59</a:t>
            </a:fld>
            <a:endParaRPr lang="en-US"/>
          </a:p>
        </p:txBody>
      </p:sp>
    </p:spTree>
    <p:extLst>
      <p:ext uri="{BB962C8B-B14F-4D97-AF65-F5344CB8AC3E}">
        <p14:creationId xmlns:p14="http://schemas.microsoft.com/office/powerpoint/2010/main" val="1648885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circa 2005.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60</a:t>
            </a:fld>
            <a:endParaRPr lang="en-US"/>
          </a:p>
        </p:txBody>
      </p:sp>
    </p:spTree>
    <p:extLst>
      <p:ext uri="{BB962C8B-B14F-4D97-AF65-F5344CB8AC3E}">
        <p14:creationId xmlns:p14="http://schemas.microsoft.com/office/powerpoint/2010/main" val="2619903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Technically Dr.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Patel Ph.D.</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61</a:t>
            </a:fld>
            <a:endParaRPr lang="en-US"/>
          </a:p>
        </p:txBody>
      </p:sp>
    </p:spTree>
    <p:extLst>
      <p:ext uri="{BB962C8B-B14F-4D97-AF65-F5344CB8AC3E}">
        <p14:creationId xmlns:p14="http://schemas.microsoft.com/office/powerpoint/2010/main" val="1565809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Australia, women receive over 50% of the undergraduate degrees (56%)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a:t>
            </a:fld>
            <a:endParaRPr lang="en-US"/>
          </a:p>
        </p:txBody>
      </p:sp>
    </p:spTree>
    <p:extLst>
      <p:ext uri="{BB962C8B-B14F-4D97-AF65-F5344CB8AC3E}">
        <p14:creationId xmlns:p14="http://schemas.microsoft.com/office/powerpoint/2010/main" val="30578089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this is Jessica Rudder</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62</a:t>
            </a:fld>
            <a:endParaRPr lang="en-US"/>
          </a:p>
        </p:txBody>
      </p:sp>
    </p:spTree>
    <p:extLst>
      <p:ext uri="{BB962C8B-B14F-4D97-AF65-F5344CB8AC3E}">
        <p14:creationId xmlns:p14="http://schemas.microsoft.com/office/powerpoint/2010/main" val="1090045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…well, technically Jessica Fields B.F.A. (but you don’t see me bragging about it).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63</a:t>
            </a:fld>
            <a:endParaRPr lang="en-US"/>
          </a:p>
        </p:txBody>
      </p:sp>
    </p:spTree>
    <p:extLst>
      <p:ext uri="{BB962C8B-B14F-4D97-AF65-F5344CB8AC3E}">
        <p14:creationId xmlns:p14="http://schemas.microsoft.com/office/powerpoint/2010/main" val="26163861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and I did not have much in common.  We can start with the obvious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64</a:t>
            </a:fld>
            <a:endParaRPr lang="en-US"/>
          </a:p>
        </p:txBody>
      </p:sp>
    </p:spTree>
    <p:extLst>
      <p:ext uri="{BB962C8B-B14F-4D97-AF65-F5344CB8AC3E}">
        <p14:creationId xmlns:p14="http://schemas.microsoft.com/office/powerpoint/2010/main" val="2540619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 prefers Star Trek while I prefer Star Wars.  They’re both excellent franchises…but we have our preferences.</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65</a:t>
            </a:fld>
            <a:endParaRPr lang="en-US"/>
          </a:p>
        </p:txBody>
      </p:sp>
    </p:spTree>
    <p:extLst>
      <p:ext uri="{BB962C8B-B14F-4D97-AF65-F5344CB8AC3E}">
        <p14:creationId xmlns:p14="http://schemas.microsoft.com/office/powerpoint/2010/main" val="4254605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grew up in Northern India.  I grew up in the middle of the United States.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66</a:t>
            </a:fld>
            <a:endParaRPr lang="en-US"/>
          </a:p>
        </p:txBody>
      </p:sp>
    </p:spTree>
    <p:extLst>
      <p:ext uri="{BB962C8B-B14F-4D97-AF65-F5344CB8AC3E}">
        <p14:creationId xmlns:p14="http://schemas.microsoft.com/office/powerpoint/2010/main" val="36236205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got a Ph.D. in computer science from UCLA.  I got a bachelor of fine arts from NYU.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67</a:t>
            </a:fld>
            <a:endParaRPr lang="en-US"/>
          </a:p>
        </p:txBody>
      </p:sp>
    </p:spTree>
    <p:extLst>
      <p:ext uri="{BB962C8B-B14F-4D97-AF65-F5344CB8AC3E}">
        <p14:creationId xmlns:p14="http://schemas.microsoft.com/office/powerpoint/2010/main" val="6954669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He’s the CTO and technical cofounder of an engineering company.  I was hired to do keywords and ad copy for their clients.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68</a:t>
            </a:fld>
            <a:endParaRPr lang="en-US"/>
          </a:p>
        </p:txBody>
      </p:sp>
    </p:spTree>
    <p:extLst>
      <p:ext uri="{BB962C8B-B14F-4D97-AF65-F5344CB8AC3E}">
        <p14:creationId xmlns:p14="http://schemas.microsoft.com/office/powerpoint/2010/main" val="38948414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did not have much in common, but, when I told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I was interested in learning to code, he took me at my word.   When the feed file was broken, he taught me how to use FTP to grab the file so I could </a:t>
            </a:r>
            <a:r>
              <a:rPr lang="en-US" sz="1200" kern="1200" dirty="0" err="1" smtClean="0">
                <a:solidFill>
                  <a:schemeClr val="tx1"/>
                </a:solidFill>
                <a:effectLst/>
                <a:latin typeface="+mn-lt"/>
                <a:ea typeface="+mn-ea"/>
                <a:cs typeface="+mn-cs"/>
              </a:rPr>
              <a:t>prase</a:t>
            </a:r>
            <a:r>
              <a:rPr lang="en-US" sz="1200" kern="1200" dirty="0" smtClean="0">
                <a:solidFill>
                  <a:schemeClr val="tx1"/>
                </a:solidFill>
                <a:effectLst/>
                <a:latin typeface="+mn-lt"/>
                <a:ea typeface="+mn-ea"/>
                <a:cs typeface="+mn-cs"/>
              </a:rPr>
              <a:t> the XML on my own and find the issue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69</a:t>
            </a:fld>
            <a:endParaRPr lang="en-US"/>
          </a:p>
        </p:txBody>
      </p:sp>
    </p:spTree>
    <p:extLst>
      <p:ext uri="{BB962C8B-B14F-4D97-AF65-F5344CB8AC3E}">
        <p14:creationId xmlns:p14="http://schemas.microsoft.com/office/powerpoint/2010/main" val="1464531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And he wouldn’t let me use </a:t>
            </a:r>
            <a:r>
              <a:rPr lang="en-US" sz="1200" kern="1200" dirty="0" err="1" smtClean="0">
                <a:solidFill>
                  <a:schemeClr val="tx1"/>
                </a:solidFill>
                <a:effectLst/>
                <a:latin typeface="+mn-lt"/>
                <a:ea typeface="+mn-ea"/>
                <a:cs typeface="+mn-cs"/>
              </a:rPr>
              <a:t>Filezilla</a:t>
            </a:r>
            <a:r>
              <a:rPr lang="en-US" sz="1200" kern="1200" dirty="0" smtClean="0">
                <a:solidFill>
                  <a:schemeClr val="tx1"/>
                </a:solidFill>
                <a:effectLst/>
                <a:latin typeface="+mn-lt"/>
                <a:ea typeface="+mn-ea"/>
                <a:cs typeface="+mn-cs"/>
              </a:rPr>
              <a:t> no matter how many times I insisted it would be quicker to ‘point and click’.   “Learn to use the terminal” he insisted it’ll be faster.”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70</a:t>
            </a:fld>
            <a:endParaRPr lang="en-US"/>
          </a:p>
        </p:txBody>
      </p:sp>
    </p:spTree>
    <p:extLst>
      <p:ext uri="{BB962C8B-B14F-4D97-AF65-F5344CB8AC3E}">
        <p14:creationId xmlns:p14="http://schemas.microsoft.com/office/powerpoint/2010/main" val="2328239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I needed data that wasn’t available in our standard reports,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spent hours teaching me how to use SQL to write custom queries to the database.  Now that I have experience as a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it blows my mind that he let me anywhere near the production database.  He just trusted I wouldn’t royally screw things up.</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71</a:t>
            </a:fld>
            <a:endParaRPr lang="en-US"/>
          </a:p>
        </p:txBody>
      </p:sp>
    </p:spTree>
    <p:extLst>
      <p:ext uri="{BB962C8B-B14F-4D97-AF65-F5344CB8AC3E}">
        <p14:creationId xmlns:p14="http://schemas.microsoft.com/office/powerpoint/2010/main" val="65066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but earn only 15% of the degrees in computer science.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a:t>
            </a:fld>
            <a:endParaRPr lang="en-US"/>
          </a:p>
        </p:txBody>
      </p:sp>
    </p:spTree>
    <p:extLst>
      <p:ext uri="{BB962C8B-B14F-4D97-AF65-F5344CB8AC3E}">
        <p14:creationId xmlns:p14="http://schemas.microsoft.com/office/powerpoint/2010/main" val="30261850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Stanford announced that they were going to be running their Introduction to AI course for free online,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made sure that I was signed up for it.  He also talked me down from a ledge when I panicked about whether or not I could do the material since I barely knew Python and I hadn’t touched statistics in almost 5 years.</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72</a:t>
            </a:fld>
            <a:endParaRPr lang="en-US"/>
          </a:p>
        </p:txBody>
      </p:sp>
    </p:spTree>
    <p:extLst>
      <p:ext uri="{BB962C8B-B14F-4D97-AF65-F5344CB8AC3E}">
        <p14:creationId xmlns:p14="http://schemas.microsoft.com/office/powerpoint/2010/main" val="29852456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I declared that I absolutely hated recursion and that while I understood it conceptually I just couldn’t get it to work in real life, he just nodded in sympathy.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73</a:t>
            </a:fld>
            <a:endParaRPr lang="en-US"/>
          </a:p>
        </p:txBody>
      </p:sp>
    </p:spTree>
    <p:extLst>
      <p:ext uri="{BB962C8B-B14F-4D97-AF65-F5344CB8AC3E}">
        <p14:creationId xmlns:p14="http://schemas.microsoft.com/office/powerpoint/2010/main" val="3582940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next day, there was a copy of Gödel, Escher, Bach sitting on my desk.  For those of you that aren’t familiar, it is over 700 pages about how everything in life springs from recursion.  I read that monster and learned a whole lot about recursion.  I also learned not to whine to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about hating something I really just didn’t understand.</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After I graduated from Flatiron everyone that knew what I was up to emailed me asking if I’d really learned to code, if I could really get a job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74</a:t>
            </a:fld>
            <a:endParaRPr lang="en-US"/>
          </a:p>
        </p:txBody>
      </p:sp>
    </p:spTree>
    <p:extLst>
      <p:ext uri="{BB962C8B-B14F-4D97-AF65-F5344CB8AC3E}">
        <p14:creationId xmlns:p14="http://schemas.microsoft.com/office/powerpoint/2010/main" val="25517096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looked into it and</a:t>
            </a:r>
            <a:r>
              <a:rPr lang="en-US" baseline="0" dirty="0" smtClean="0"/>
              <a:t> there was a 98% placement rate in technical roles within 120 days – independently verified and everything.</a:t>
            </a:r>
            <a:endParaRPr lang="en-US" dirty="0" smtClean="0"/>
          </a:p>
          <a:p>
            <a:endParaRPr lang="en-US" dirty="0" smtClean="0"/>
          </a:p>
          <a:p>
            <a:r>
              <a:rPr lang="en-US" dirty="0" smtClean="0"/>
              <a:t>Oh look – a shameless plug!</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75</a:t>
            </a:fld>
            <a:endParaRPr lang="en-US"/>
          </a:p>
        </p:txBody>
      </p:sp>
    </p:spTree>
    <p:extLst>
      <p:ext uri="{BB962C8B-B14F-4D97-AF65-F5344CB8AC3E}">
        <p14:creationId xmlns:p14="http://schemas.microsoft.com/office/powerpoint/2010/main" val="6183079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 understood people’s curiosity, especially since coding </a:t>
            </a:r>
            <a:r>
              <a:rPr lang="en-US" sz="1200" kern="1200" dirty="0" err="1" smtClean="0">
                <a:solidFill>
                  <a:schemeClr val="tx1"/>
                </a:solidFill>
                <a:effectLst/>
                <a:latin typeface="+mn-lt"/>
                <a:ea typeface="+mn-ea"/>
                <a:cs typeface="+mn-cs"/>
              </a:rPr>
              <a:t>immersives</a:t>
            </a:r>
            <a:r>
              <a:rPr lang="en-US" sz="1200" kern="1200" dirty="0" smtClean="0">
                <a:solidFill>
                  <a:schemeClr val="tx1"/>
                </a:solidFill>
                <a:effectLst/>
                <a:latin typeface="+mn-lt"/>
                <a:ea typeface="+mn-ea"/>
                <a:cs typeface="+mn-cs"/>
              </a:rPr>
              <a:t> were newer at that point.  The questions definitely didn’t hurt my feelings….but, something cool happened.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76</a:t>
            </a:fld>
            <a:endParaRPr lang="en-US"/>
          </a:p>
        </p:txBody>
      </p:sp>
    </p:spTree>
    <p:extLst>
      <p:ext uri="{BB962C8B-B14F-4D97-AF65-F5344CB8AC3E}">
        <p14:creationId xmlns:p14="http://schemas.microsoft.com/office/powerpoint/2010/main" val="33349354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got an email from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that said, “Saw this and thought of you” with a link to this shirt….a programming inside joke.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77</a:t>
            </a:fld>
            <a:endParaRPr lang="en-US"/>
          </a:p>
        </p:txBody>
      </p:sp>
    </p:spTree>
    <p:extLst>
      <p:ext uri="{BB962C8B-B14F-4D97-AF65-F5344CB8AC3E}">
        <p14:creationId xmlns:p14="http://schemas.microsoft.com/office/powerpoint/2010/main" val="38540350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a:t>
            </a:r>
            <a:r>
              <a:rPr lang="en-US" sz="1200" kern="1200" dirty="0" err="1" smtClean="0">
                <a:solidFill>
                  <a:schemeClr val="tx1"/>
                </a:solidFill>
                <a:effectLst/>
                <a:latin typeface="+mn-lt"/>
                <a:ea typeface="+mn-ea"/>
                <a:cs typeface="+mn-cs"/>
              </a:rPr>
              <a:t>Dorab</a:t>
            </a:r>
            <a:r>
              <a:rPr lang="en-US" sz="1200" kern="1200" dirty="0" smtClean="0">
                <a:solidFill>
                  <a:schemeClr val="tx1"/>
                </a:solidFill>
                <a:effectLst/>
                <a:latin typeface="+mn-lt"/>
                <a:ea typeface="+mn-ea"/>
                <a:cs typeface="+mn-cs"/>
              </a:rPr>
              <a:t> had only thought to mentor a plucky young guy that reminded him of himself,  I’d probably be sitting in a marketing meeting right now still wishing I could become a programmer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78</a:t>
            </a:fld>
            <a:endParaRPr lang="en-US"/>
          </a:p>
        </p:txBody>
      </p:sp>
    </p:spTree>
    <p:extLst>
      <p:ext uri="{BB962C8B-B14F-4D97-AF65-F5344CB8AC3E}">
        <p14:creationId xmlns:p14="http://schemas.microsoft.com/office/powerpoint/2010/main" val="19518456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you want to have a diverse team, you need to mentor a diverse array of people.  And the mentorship needs to focus on helping them reach their goals whether it’s taking on more complex projects or working toward a position in management.  If your mentors are spending more time telling non-traditional developers to be careful about their tone, watch what they wear or to smile than they are helping them to level up their skills, you need to revamp your program.  If you don’t have a program in place, get one started – everyone, especially junior developers should have a mentor.  There’s a lot of great research out there regarding what types of programs work best – I’m happy to share it with anyone that’s interested.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79</a:t>
            </a:fld>
            <a:endParaRPr lang="en-US"/>
          </a:p>
        </p:txBody>
      </p:sp>
    </p:spTree>
    <p:extLst>
      <p:ext uri="{BB962C8B-B14F-4D97-AF65-F5344CB8AC3E}">
        <p14:creationId xmlns:p14="http://schemas.microsoft.com/office/powerpoint/2010/main" val="32776195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Or, you know….Google.</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80</a:t>
            </a:fld>
            <a:endParaRPr lang="en-US"/>
          </a:p>
        </p:txBody>
      </p:sp>
    </p:spTree>
    <p:extLst>
      <p:ext uri="{BB962C8B-B14F-4D97-AF65-F5344CB8AC3E}">
        <p14:creationId xmlns:p14="http://schemas.microsoft.com/office/powerpoint/2010/main" val="19378189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Culture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81</a:t>
            </a:fld>
            <a:endParaRPr lang="en-US"/>
          </a:p>
        </p:txBody>
      </p:sp>
    </p:spTree>
    <p:extLst>
      <p:ext uri="{BB962C8B-B14F-4D97-AF65-F5344CB8AC3E}">
        <p14:creationId xmlns:p14="http://schemas.microsoft.com/office/powerpoint/2010/main" val="2201047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Workforce numbers are slightly better with women holding 20% of programming jobs.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a:t>
            </a:fld>
            <a:endParaRPr lang="en-US"/>
          </a:p>
        </p:txBody>
      </p:sp>
    </p:spTree>
    <p:extLst>
      <p:ext uri="{BB962C8B-B14F-4D97-AF65-F5344CB8AC3E}">
        <p14:creationId xmlns:p14="http://schemas.microsoft.com/office/powerpoint/2010/main" val="2571639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bacteria</a:t>
            </a:r>
            <a:r>
              <a:rPr lang="is-IS" dirty="0" smtClean="0"/>
              <a:t>….it’s the things</a:t>
            </a:r>
            <a:r>
              <a:rPr lang="is-IS" baseline="0" dirty="0" smtClean="0"/>
              <a:t> you do!</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82</a:t>
            </a:fld>
            <a:endParaRPr lang="en-US"/>
          </a:p>
        </p:txBody>
      </p:sp>
    </p:spTree>
    <p:extLst>
      <p:ext uri="{BB962C8B-B14F-4D97-AF65-F5344CB8AC3E}">
        <p14:creationId xmlns:p14="http://schemas.microsoft.com/office/powerpoint/2010/main" val="3543924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you ask the average person about their company culture, you’ll probably get a mix of mumbled, half memorized company values, a link to the “what it’s like to work here page” or a shrug and an “I </a:t>
            </a:r>
            <a:r>
              <a:rPr lang="en-US" sz="1200" kern="1200" dirty="0" err="1" smtClean="0">
                <a:solidFill>
                  <a:schemeClr val="tx1"/>
                </a:solidFill>
                <a:effectLst/>
                <a:latin typeface="+mn-lt"/>
                <a:ea typeface="+mn-ea"/>
                <a:cs typeface="+mn-cs"/>
              </a:rPr>
              <a:t>dunno</a:t>
            </a:r>
            <a:r>
              <a:rPr lang="en-US" sz="1200" kern="1200" dirty="0" smtClean="0">
                <a:solidFill>
                  <a:schemeClr val="tx1"/>
                </a:solidFill>
                <a:effectLst/>
                <a:latin typeface="+mn-lt"/>
                <a:ea typeface="+mn-ea"/>
                <a:cs typeface="+mn-cs"/>
              </a:rPr>
              <a:t>”.  Culture is hard – hard to define and even harder to put in place.  One important thing to remember is that simply saying something is your culture doesn’t make it so.  It’s not mission statements, lists of core values or ‘who we are’ pages on your website.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It’s literally, the things you do.  Does your team pair a lot?  What text editors do you use?  Do you eat together?  Do you work late?  Is there beer and video games?  Do you have to love React and hate Angular?  Is it all sports all the time?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an effort to distinguish itself from more boring businesses, a lot of tech companies ended up ‘independently’ developing the same cultures:</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83</a:t>
            </a:fld>
            <a:endParaRPr lang="en-US"/>
          </a:p>
        </p:txBody>
      </p:sp>
    </p:spTree>
    <p:extLst>
      <p:ext uri="{BB962C8B-B14F-4D97-AF65-F5344CB8AC3E}">
        <p14:creationId xmlns:p14="http://schemas.microsoft.com/office/powerpoint/2010/main" val="26632120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Ping Pong Table!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84</a:t>
            </a:fld>
            <a:endParaRPr lang="en-US"/>
          </a:p>
        </p:txBody>
      </p:sp>
    </p:spTree>
    <p:extLst>
      <p:ext uri="{BB962C8B-B14F-4D97-AF65-F5344CB8AC3E}">
        <p14:creationId xmlns:p14="http://schemas.microsoft.com/office/powerpoint/2010/main" val="32991895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Kegs</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85</a:t>
            </a:fld>
            <a:endParaRPr lang="en-US"/>
          </a:p>
        </p:txBody>
      </p:sp>
    </p:spTree>
    <p:extLst>
      <p:ext uri="{BB962C8B-B14F-4D97-AF65-F5344CB8AC3E}">
        <p14:creationId xmlns:p14="http://schemas.microsoft.com/office/powerpoint/2010/main" val="35863158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Kegs!</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86</a:t>
            </a:fld>
            <a:endParaRPr lang="en-US"/>
          </a:p>
        </p:txBody>
      </p:sp>
    </p:spTree>
    <p:extLst>
      <p:ext uri="{BB962C8B-B14F-4D97-AF65-F5344CB8AC3E}">
        <p14:creationId xmlns:p14="http://schemas.microsoft.com/office/powerpoint/2010/main" val="9153098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Kegs!!!!!</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87</a:t>
            </a:fld>
            <a:endParaRPr lang="en-US"/>
          </a:p>
        </p:txBody>
      </p:sp>
    </p:spTree>
    <p:extLst>
      <p:ext uri="{BB962C8B-B14F-4D97-AF65-F5344CB8AC3E}">
        <p14:creationId xmlns:p14="http://schemas.microsoft.com/office/powerpoint/2010/main" val="9778243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Games!</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88</a:t>
            </a:fld>
            <a:endParaRPr lang="en-US"/>
          </a:p>
        </p:txBody>
      </p:sp>
    </p:spTree>
    <p:extLst>
      <p:ext uri="{BB962C8B-B14F-4D97-AF65-F5344CB8AC3E}">
        <p14:creationId xmlns:p14="http://schemas.microsoft.com/office/powerpoint/2010/main" val="7455138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Work hard, play harder! </a:t>
            </a:r>
            <a:r>
              <a:rPr lang="en-US" sz="1200" kern="1200" dirty="0" err="1" smtClean="0">
                <a:solidFill>
                  <a:schemeClr val="tx1"/>
                </a:solidFill>
                <a:effectLst/>
                <a:latin typeface="+mn-lt"/>
                <a:ea typeface="+mn-ea"/>
                <a:cs typeface="+mn-cs"/>
              </a:rPr>
              <a:t>Woooooooo</a:t>
            </a:r>
            <a:r>
              <a:rPr lang="en-US" sz="1200" kern="1200" dirty="0" smtClean="0">
                <a:solidFill>
                  <a:schemeClr val="tx1"/>
                </a:solidFill>
                <a:effectLst/>
                <a:latin typeface="+mn-lt"/>
                <a:ea typeface="+mn-ea"/>
                <a:cs typeface="+mn-cs"/>
              </a:rPr>
              <a:t>! High five!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you’re a 24 year old frat boy, it probably sounds like heaven…but, if you’re trying to build a diverse tech team, it’s more like… hegemony.</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89</a:t>
            </a:fld>
            <a:endParaRPr lang="en-US"/>
          </a:p>
        </p:txBody>
      </p:sp>
    </p:spTree>
    <p:extLst>
      <p:ext uri="{BB962C8B-B14F-4D97-AF65-F5344CB8AC3E}">
        <p14:creationId xmlns:p14="http://schemas.microsoft.com/office/powerpoint/2010/main" val="19491561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hold on, before you think I’m all smart and fancy, I had no idea what that word meant before a couple weeks ago. That’s when my Ancient Greek reading husband told me about this disheveled gentleman</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90</a:t>
            </a:fld>
            <a:endParaRPr lang="en-US"/>
          </a:p>
        </p:txBody>
      </p:sp>
    </p:spTree>
    <p:extLst>
      <p:ext uri="{BB962C8B-B14F-4D97-AF65-F5344CB8AC3E}">
        <p14:creationId xmlns:p14="http://schemas.microsoft.com/office/powerpoint/2010/main" val="15214670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Xenophon, and how he used that Greek root to talk about the political dominance of one particular city state within a league of city-states. They were like, ok, league!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91</a:t>
            </a:fld>
            <a:endParaRPr lang="en-US"/>
          </a:p>
        </p:txBody>
      </p:sp>
    </p:spTree>
    <p:extLst>
      <p:ext uri="{BB962C8B-B14F-4D97-AF65-F5344CB8AC3E}">
        <p14:creationId xmlns:p14="http://schemas.microsoft.com/office/powerpoint/2010/main" val="214782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Numbers in the United States are very similar. (58%, 13%, 20%) -</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a:t>
            </a:fld>
            <a:endParaRPr lang="en-US"/>
          </a:p>
        </p:txBody>
      </p:sp>
    </p:spTree>
    <p:extLst>
      <p:ext uri="{BB962C8B-B14F-4D97-AF65-F5344CB8AC3E}">
        <p14:creationId xmlns:p14="http://schemas.microsoft.com/office/powerpoint/2010/main" val="3604297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a:t>
            </a:r>
            <a:r>
              <a:rPr lang="en-US" dirty="0" err="1" smtClean="0"/>
              <a:t>greek</a:t>
            </a:r>
            <a:r>
              <a:rPr lang="en-US" dirty="0" smtClean="0"/>
              <a:t> here!</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92</a:t>
            </a:fld>
            <a:endParaRPr lang="en-US"/>
          </a:p>
        </p:txBody>
      </p:sp>
    </p:spTree>
    <p:extLst>
      <p:ext uri="{BB962C8B-B14F-4D97-AF65-F5344CB8AC3E}">
        <p14:creationId xmlns:p14="http://schemas.microsoft.com/office/powerpoint/2010/main" val="2541389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but, you know, some of us are more Greek than others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93</a:t>
            </a:fld>
            <a:endParaRPr lang="en-US"/>
          </a:p>
        </p:txBody>
      </p:sp>
    </p:spTree>
    <p:extLst>
      <p:ext uri="{BB962C8B-B14F-4D97-AF65-F5344CB8AC3E}">
        <p14:creationId xmlns:p14="http://schemas.microsoft.com/office/powerpoint/2010/main" val="2347877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Later, hegemony got extended beyond politics to talk about social norms. It’s not that there are rules or that my boss is banging his fist telling everyone to conform or get out, it’s there’s a dominant culture, and deviating from that culture is marked. We tend to overlook this in tech because our dominant culture is fun, and who doesn’t like fun?</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94</a:t>
            </a:fld>
            <a:endParaRPr lang="en-US"/>
          </a:p>
        </p:txBody>
      </p:sp>
    </p:spTree>
    <p:extLst>
      <p:ext uri="{BB962C8B-B14F-4D97-AF65-F5344CB8AC3E}">
        <p14:creationId xmlns:p14="http://schemas.microsoft.com/office/powerpoint/2010/main" val="28084473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We tend to overlook this in tech because our dominant culture is fun, and who doesn’t like fun?</a:t>
            </a:r>
          </a:p>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95</a:t>
            </a:fld>
            <a:endParaRPr lang="en-US"/>
          </a:p>
        </p:txBody>
      </p:sp>
    </p:spTree>
    <p:extLst>
      <p:ext uri="{BB962C8B-B14F-4D97-AF65-F5344CB8AC3E}">
        <p14:creationId xmlns:p14="http://schemas.microsoft.com/office/powerpoint/2010/main" val="22154711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Many times that ‘fun’, ‘open’ culture you think you’re developing is not as universally appealing as you might think.  Last December I fielded a call from one of our recent grads. She was starting a new job right before the holidays and was extremely worried about the holiday party.  She didn’t want to drink at the party but she thought not drinking would be a black mark…Won’t drink at the party?  Not a team player.  During the recruitment process they’d made such a big deal about their liberal drinking policy that she’d begun to think it was a ‘must drink’ culture.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96</a:t>
            </a:fld>
            <a:endParaRPr lang="en-US"/>
          </a:p>
        </p:txBody>
      </p:sp>
    </p:spTree>
    <p:extLst>
      <p:ext uri="{BB962C8B-B14F-4D97-AF65-F5344CB8AC3E}">
        <p14:creationId xmlns:p14="http://schemas.microsoft.com/office/powerpoint/2010/main" val="24945306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They had me talk to her because I don’t drink.  Actually, as my friend Joe put it, I’m a double weird.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97</a:t>
            </a:fld>
            <a:endParaRPr lang="en-US"/>
          </a:p>
        </p:txBody>
      </p:sp>
    </p:spTree>
    <p:extLst>
      <p:ext uri="{BB962C8B-B14F-4D97-AF65-F5344CB8AC3E}">
        <p14:creationId xmlns:p14="http://schemas.microsoft.com/office/powerpoint/2010/main" val="37168990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 don’t drink and I don’t eat meat</a:t>
            </a:r>
            <a:r>
              <a:rPr lang="en-US" dirty="0" smtClean="0">
                <a:effectLst/>
              </a:rPr>
              <a:t> </a:t>
            </a:r>
            <a:br>
              <a:rPr lang="en-US" dirty="0" smtClean="0">
                <a:effectLst/>
              </a:rPr>
            </a:br>
            <a:r>
              <a:rPr lang="en-US" dirty="0" smtClean="0">
                <a:effectLst/>
              </a:rPr>
              <a:t/>
            </a:r>
            <a:br>
              <a:rPr lang="en-US" dirty="0" smtClean="0">
                <a:effectLst/>
              </a:rPr>
            </a:br>
            <a:r>
              <a:rPr lang="en-US" sz="1200" kern="1200" dirty="0" smtClean="0">
                <a:solidFill>
                  <a:schemeClr val="tx1"/>
                </a:solidFill>
                <a:effectLst/>
                <a:latin typeface="+mn-lt"/>
                <a:ea typeface="+mn-ea"/>
                <a:cs typeface="+mn-cs"/>
              </a:rPr>
              <a:t>And, I know what you’re thinking…</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98</a:t>
            </a:fld>
            <a:endParaRPr lang="en-US"/>
          </a:p>
        </p:txBody>
      </p:sp>
    </p:spTree>
    <p:extLst>
      <p:ext uri="{BB962C8B-B14F-4D97-AF65-F5344CB8AC3E}">
        <p14:creationId xmlns:p14="http://schemas.microsoft.com/office/powerpoint/2010/main" val="19607676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who let a non-drinking vegetarian into the country…It happens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99</a:t>
            </a:fld>
            <a:endParaRPr lang="en-US"/>
          </a:p>
        </p:txBody>
      </p:sp>
    </p:spTree>
    <p:extLst>
      <p:ext uri="{BB962C8B-B14F-4D97-AF65-F5344CB8AC3E}">
        <p14:creationId xmlns:p14="http://schemas.microsoft.com/office/powerpoint/2010/main" val="28798392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got things sorted out and she was able to enjoy the party…but not everyone will have a school full of resources they can rely on to navigate cultures they’re not certain about.  This makes it especially difficult for members of your team that are from very different backgrounds.  If your team culture is built around certain </a:t>
            </a:r>
            <a:r>
              <a:rPr lang="en-US" sz="1200" kern="1200" dirty="0" err="1" smtClean="0">
                <a:solidFill>
                  <a:schemeClr val="tx1"/>
                </a:solidFill>
                <a:effectLst/>
                <a:latin typeface="+mn-lt"/>
                <a:ea typeface="+mn-ea"/>
                <a:cs typeface="+mn-cs"/>
              </a:rPr>
              <a:t>activiites</a:t>
            </a:r>
            <a:r>
              <a:rPr lang="en-US" sz="1200" kern="1200" dirty="0" smtClean="0">
                <a:solidFill>
                  <a:schemeClr val="tx1"/>
                </a:solidFill>
                <a:effectLst/>
                <a:latin typeface="+mn-lt"/>
                <a:ea typeface="+mn-ea"/>
                <a:cs typeface="+mn-cs"/>
              </a:rPr>
              <a:t>, chances are, non-traditional developers are going to feel left out. </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100</a:t>
            </a:fld>
            <a:endParaRPr lang="en-US"/>
          </a:p>
        </p:txBody>
      </p:sp>
    </p:spTree>
    <p:extLst>
      <p:ext uri="{BB962C8B-B14F-4D97-AF65-F5344CB8AC3E}">
        <p14:creationId xmlns:p14="http://schemas.microsoft.com/office/powerpoint/2010/main" val="22833883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cope with that feeling, they’ll do what legal scholar Kenji Yoshino calls “covering” - they will take it upon themselves to hide or minimize their differences just to fit 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160004-A695-B643-9A25-3FAD5EA89161}" type="slidenum">
              <a:rPr lang="en-US" smtClean="0"/>
              <a:t>101</a:t>
            </a:fld>
            <a:endParaRPr lang="en-US"/>
          </a:p>
        </p:txBody>
      </p:sp>
    </p:spTree>
    <p:extLst>
      <p:ext uri="{BB962C8B-B14F-4D97-AF65-F5344CB8AC3E}">
        <p14:creationId xmlns:p14="http://schemas.microsoft.com/office/powerpoint/2010/main" val="1524604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912789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4270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38460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1717088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1597AE-E1DB-D94C-B5CD-161E8D3979A3}" type="datetimeFigureOut">
              <a:rPr lang="en-US" smtClean="0"/>
              <a:t>2/12/16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045448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1597AE-E1DB-D94C-B5CD-161E8D3979A3}" type="datetimeFigureOut">
              <a:rPr lang="en-US" smtClean="0"/>
              <a:t>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350645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1597AE-E1DB-D94C-B5CD-161E8D3979A3}" type="datetimeFigureOut">
              <a:rPr lang="en-US" smtClean="0"/>
              <a:t>2/12/16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3214161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1597AE-E1DB-D94C-B5CD-161E8D3979A3}" type="datetimeFigureOut">
              <a:rPr lang="en-US" smtClean="0"/>
              <a:t>2/12/16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1388879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1597AE-E1DB-D94C-B5CD-161E8D3979A3}" type="datetimeFigureOut">
              <a:rPr lang="en-US" smtClean="0"/>
              <a:t>2/12/16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736403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1597AE-E1DB-D94C-B5CD-161E8D3979A3}" type="datetimeFigureOut">
              <a:rPr lang="en-US" smtClean="0"/>
              <a:t>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246015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1597AE-E1DB-D94C-B5CD-161E8D3979A3}" type="datetimeFigureOut">
              <a:rPr lang="en-US" smtClean="0"/>
              <a:t>2/12/16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B64F9-2D19-874B-A7D0-D6CEB1BFA726}" type="slidenum">
              <a:rPr lang="en-US" smtClean="0"/>
              <a:t>‹#›</a:t>
            </a:fld>
            <a:endParaRPr lang="en-US"/>
          </a:p>
        </p:txBody>
      </p:sp>
    </p:spTree>
    <p:extLst>
      <p:ext uri="{BB962C8B-B14F-4D97-AF65-F5344CB8AC3E}">
        <p14:creationId xmlns:p14="http://schemas.microsoft.com/office/powerpoint/2010/main" val="33827896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51597AE-E1DB-D94C-B5CD-161E8D3979A3}" type="datetimeFigureOut">
              <a:rPr lang="en-US" smtClean="0"/>
              <a:t>2/12/16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FBB64F9-2D19-874B-A7D0-D6CEB1BFA726}" type="slidenum">
              <a:rPr lang="en-US" smtClean="0"/>
              <a:t>‹#›</a:t>
            </a:fld>
            <a:endParaRPr lang="en-US"/>
          </a:p>
        </p:txBody>
      </p:sp>
    </p:spTree>
    <p:extLst>
      <p:ext uri="{BB962C8B-B14F-4D97-AF65-F5344CB8AC3E}">
        <p14:creationId xmlns:p14="http://schemas.microsoft.com/office/powerpoint/2010/main" val="2597582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0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0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0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0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0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0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0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9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t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567192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us-sta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45000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esour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106168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enj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035519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am-harmon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335319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blem-solv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335319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n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305503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unk-f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71616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ero-s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arm-fuzz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hortf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shortf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ilicon-valle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957983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w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40433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773665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verse-skitt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444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e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807037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ng-p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67228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thnic-diversity-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814918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thnic-diversity-ma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741853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thnic-diversity-ma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31424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thnic-diversity-map-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625896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nt-mea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625896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pe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40701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ind-hir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eve-j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466711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usual-candida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llywoo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625896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933195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ky-buck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25132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roken-drea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8303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ngu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2612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guage-pol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81557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wee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43696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ephen-haw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1950794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177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94495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4824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63928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44824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s-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63928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atiron-ru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26121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ice-in-he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7454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d-isto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9325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tter_algorith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4348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n-knu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145122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ca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8233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d-langu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8844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ger-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111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n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0094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clos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111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xed-gro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09746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526121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ntorship-sh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83824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shado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83017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8301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no-skittl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67377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83017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8301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33674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nsorshi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23463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nsorshi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87576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nsorship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61474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nsorship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1316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ntorship-shado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9838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ra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06523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ang-do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55043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ts-ale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7622069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rab-pat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74626652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dorab-pat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5474658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ess-rud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895831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fiel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2298499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3186178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6096133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2529867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776260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ess-dorab-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635551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rse-x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0257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tat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432911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rminal-examp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66628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q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987289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tificial-intellige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95705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curs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3513117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080836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meless-plu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946830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d-plu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662980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ug-in-c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1823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ring-mee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604066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verse-gro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6047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tat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18823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87905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l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17385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ter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9735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ssion-state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0339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ng-p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461668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g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g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gs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deo-gam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86215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or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6800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tats-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5628456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gemony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519453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gemony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15617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eek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839950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eek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5582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ss-f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116462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861898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liday-par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10616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t-dr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035519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t-me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106168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stral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03551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5738</TotalTime>
  <Words>3423</Words>
  <Application>Microsoft Macintosh PowerPoint</Application>
  <PresentationFormat>On-screen Show (16:9)</PresentationFormat>
  <Paragraphs>250</Paragraphs>
  <Slides>115</Slides>
  <Notes>112</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Flatiron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Rudder</dc:creator>
  <cp:lastModifiedBy>Jessica Rudder</cp:lastModifiedBy>
  <cp:revision>86</cp:revision>
  <dcterms:created xsi:type="dcterms:W3CDTF">2016-02-08T00:24:31Z</dcterms:created>
  <dcterms:modified xsi:type="dcterms:W3CDTF">2016-02-12T00:09:36Z</dcterms:modified>
</cp:coreProperties>
</file>